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71" r:id="rId4"/>
    <p:sldId id="337" r:id="rId5"/>
    <p:sldId id="328" r:id="rId6"/>
    <p:sldId id="338" r:id="rId7"/>
    <p:sldId id="329" r:id="rId8"/>
    <p:sldId id="330" r:id="rId9"/>
    <p:sldId id="336" r:id="rId10"/>
    <p:sldId id="331" r:id="rId11"/>
    <p:sldId id="332" r:id="rId12"/>
    <p:sldId id="333" r:id="rId13"/>
    <p:sldId id="295" r:id="rId14"/>
    <p:sldId id="334" r:id="rId15"/>
    <p:sldId id="335" r:id="rId16"/>
    <p:sldId id="339" r:id="rId17"/>
    <p:sldId id="313" r:id="rId18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08.11.2018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08.11.2018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08.11.2018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Dokument_programu_Microsoft_Word3.docx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Dokument_programu_Microsoft_Word4.docx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jozef.rosko@minv.sk" TargetMode="External"/><Relationship Id="rId3" Type="http://schemas.openxmlformats.org/officeDocument/2006/relationships/hyperlink" Target="mailto:metodika.imrk@minv.sk" TargetMode="External"/><Relationship Id="rId7" Type="http://schemas.openxmlformats.org/officeDocument/2006/relationships/hyperlink" Target="mailto:.fejes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.korec@minv.sk" TargetMode="External"/><Relationship Id="rId5" Type="http://schemas.openxmlformats.org/officeDocument/2006/relationships/hyperlink" Target="mailto:matej.mikuska@minv.sk" TargetMode="External"/><Relationship Id="rId4" Type="http://schemas.openxmlformats.org/officeDocument/2006/relationships/hyperlink" Target="mailto:juraj.gmiterko@minv.s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Dokument_programu_Microsoft_Word1.doc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Dokument_programu_Microsoft_Word2.docx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292895" y="332656"/>
            <a:ext cx="8527577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Aktivity a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na stavebné práce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669141"/>
              </p:ext>
            </p:extLst>
          </p:nvPr>
        </p:nvGraphicFramePr>
        <p:xfrm>
          <a:off x="292100" y="704850"/>
          <a:ext cx="8193088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Dokument" r:id="rId5" imgW="5863689" imgH="4242276" progId="Word.Document.12">
                  <p:embed/>
                </p:oleObj>
              </mc:Choice>
              <mc:Fallback>
                <p:oleObj name="Dokument" r:id="rId5" imgW="5863689" imgH="42422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2100" y="704850"/>
                        <a:ext cx="8193088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Aktivity a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na stavebné práce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K výdavkom na </a:t>
            </a:r>
            <a:r>
              <a:rPr lang="sk-SK" sz="2000" b="1" dirty="0" smtClean="0"/>
              <a:t>stavebné práce </a:t>
            </a:r>
            <a:r>
              <a:rPr lang="sk-SK" sz="2000" dirty="0" smtClean="0"/>
              <a:t>sa pripočítajú relevantné priame a nepriame výdavky projektu. Ich súčet bude tvoriť </a:t>
            </a:r>
            <a:r>
              <a:rPr lang="sk-SK" sz="2000" b="1" dirty="0" smtClean="0"/>
              <a:t>celkové oprávnené výdavky </a:t>
            </a:r>
            <a:r>
              <a:rPr lang="sk-SK" sz="2000" dirty="0" smtClean="0"/>
              <a:t>projektu.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829790"/>
              </p:ext>
            </p:extLst>
          </p:nvPr>
        </p:nvGraphicFramePr>
        <p:xfrm>
          <a:off x="379328" y="836712"/>
          <a:ext cx="8395688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kument" r:id="rId5" imgW="5772779" imgH="2674142" progId="Word.Document.12">
                  <p:embed/>
                </p:oleObj>
              </mc:Choice>
              <mc:Fallback>
                <p:oleObj name="Dokument" r:id="rId5" imgW="5772779" imgH="26741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9328" y="836712"/>
                        <a:ext cx="8395688" cy="388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91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Ďalšie oprávnené výdavky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r>
              <a:rPr lang="sk-SK" sz="2000" b="1" dirty="0" smtClean="0"/>
              <a:t>Priame výdavky: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Interiérové a exteriérové vybavenie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Rezerva na nepredvídané výdavky (stavebné práce)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Stavebný dozor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Prípravná a projektová dokumentácie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b="1" dirty="0" smtClean="0"/>
              <a:t>Nepriame výdavky: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 smtClean="0"/>
              <a:t>Realizácia procesu 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 smtClean="0"/>
              <a:t>Externý manažment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 smtClean="0"/>
              <a:t>Interný manažment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 smtClean="0"/>
              <a:t>Dočasný a stály pútač</a:t>
            </a:r>
            <a:endParaRPr lang="sk-SK" sz="2000" dirty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Zoznam povinných príloh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1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 smtClean="0"/>
              <a:t>Plnomocenstvo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2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Výpis z registra trestov </a:t>
            </a:r>
            <a:r>
              <a:rPr lang="sk-SK" sz="1600" dirty="0"/>
              <a:t>(ak relevantné) (do 31.12.2018</a:t>
            </a:r>
            <a:r>
              <a:rPr lang="sk-SK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3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Ukazovatele finančnej  situácie </a:t>
            </a:r>
            <a:r>
              <a:rPr lang="sk-SK" sz="1600" dirty="0" smtClean="0"/>
              <a:t>(formulár)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4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Uznesenie zastupiteľstva o finančnej </a:t>
            </a:r>
            <a:r>
              <a:rPr lang="sk-SK" sz="2000" dirty="0" smtClean="0"/>
              <a:t>spôsobilosti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5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Uznesenie zastupiteľstva o schválení </a:t>
            </a:r>
            <a:r>
              <a:rPr lang="sk-SK" sz="2000" dirty="0" smtClean="0"/>
              <a:t>PRO </a:t>
            </a:r>
            <a:r>
              <a:rPr lang="sk-SK" sz="2000" dirty="0"/>
              <a:t>a </a:t>
            </a:r>
            <a:r>
              <a:rPr lang="sk-SK" sz="2000" dirty="0" smtClean="0"/>
              <a:t>ÚPD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6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Špecifikácia </a:t>
            </a:r>
            <a:r>
              <a:rPr lang="sk-SK" sz="2000" dirty="0" smtClean="0"/>
              <a:t>OV a </a:t>
            </a:r>
            <a:r>
              <a:rPr lang="sk-SK" sz="2000" dirty="0"/>
              <a:t>spôsob ich stanovenia </a:t>
            </a:r>
            <a:r>
              <a:rPr lang="sk-SK" sz="1600" dirty="0" smtClean="0"/>
              <a:t>(</a:t>
            </a:r>
            <a:r>
              <a:rPr lang="sk-SK" sz="1600" dirty="0" err="1" smtClean="0"/>
              <a:t>excel</a:t>
            </a:r>
            <a:r>
              <a:rPr lang="sk-SK" sz="1600" dirty="0" smtClean="0"/>
              <a:t> formulár)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7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 smtClean="0"/>
              <a:t>PD stavby</a:t>
            </a:r>
            <a:r>
              <a:rPr lang="sk-SK" sz="2000" dirty="0"/>
              <a:t>, vrátane </a:t>
            </a:r>
            <a:r>
              <a:rPr lang="sk-SK" sz="2000" dirty="0" err="1"/>
              <a:t>položkového</a:t>
            </a:r>
            <a:r>
              <a:rPr lang="sk-SK" sz="2000" dirty="0"/>
              <a:t> </a:t>
            </a:r>
            <a:r>
              <a:rPr lang="sk-SK" sz="2000" dirty="0" smtClean="0"/>
              <a:t>rozpočtu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8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Povolenie na realizáciu projektu vydané príslušným </a:t>
            </a:r>
            <a:r>
              <a:rPr lang="sk-SK" sz="2000" dirty="0" smtClean="0"/>
              <a:t>		          povoľovacím </a:t>
            </a:r>
            <a:r>
              <a:rPr lang="sk-SK" sz="2000" dirty="0"/>
              <a:t>orgánom </a:t>
            </a:r>
            <a:endParaRPr lang="sk-SK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9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Dokumenty preukazujúce vysporiadanie majetkovo – </a:t>
            </a:r>
            <a:r>
              <a:rPr lang="sk-SK" sz="2000" dirty="0" smtClean="0"/>
              <a:t>	                          právnych vzťahov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160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Zoznam povinných príloh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Príloha č. </a:t>
            </a:r>
            <a:r>
              <a:rPr lang="sk-SK" sz="2000" b="1" dirty="0" smtClean="0"/>
              <a:t>10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Vyjadrenie príslušného orgánu z procesu </a:t>
            </a:r>
            <a:r>
              <a:rPr lang="sk-SK" sz="2000" dirty="0" smtClean="0"/>
              <a:t>	   		            posudzovania </a:t>
            </a:r>
            <a:r>
              <a:rPr lang="sk-SK" sz="2000" dirty="0"/>
              <a:t>vplyvov na životné prostredie </a:t>
            </a:r>
            <a:r>
              <a:rPr lang="sk-SK" sz="2000" dirty="0" smtClean="0"/>
              <a:t>(EIA)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Príloha </a:t>
            </a:r>
            <a:r>
              <a:rPr lang="sk-SK" sz="2000" b="1" dirty="0"/>
              <a:t>č. </a:t>
            </a:r>
            <a:r>
              <a:rPr lang="sk-SK" sz="2000" b="1" dirty="0" smtClean="0"/>
              <a:t>11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Dokument preukazujúci súlad s požiadavkami v oblasti </a:t>
            </a:r>
            <a:r>
              <a:rPr lang="sk-SK" sz="2000" dirty="0" smtClean="0"/>
              <a:t>		           dopadu </a:t>
            </a:r>
            <a:r>
              <a:rPr lang="sk-SK" sz="2000" dirty="0"/>
              <a:t>plánov a projektov na územia sústavy NATURA </a:t>
            </a:r>
            <a:r>
              <a:rPr lang="sk-SK" sz="2000" dirty="0" smtClean="0"/>
              <a:t> 	                           2000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Príloha </a:t>
            </a:r>
            <a:r>
              <a:rPr lang="sk-SK" sz="2000" b="1" dirty="0"/>
              <a:t>č. </a:t>
            </a:r>
            <a:r>
              <a:rPr lang="sk-SK" sz="2000" b="1" dirty="0" smtClean="0"/>
              <a:t>12 </a:t>
            </a:r>
            <a:r>
              <a:rPr lang="sk-SK" sz="2000" b="1" dirty="0" err="1"/>
              <a:t>ŽoNFP</a:t>
            </a:r>
            <a:r>
              <a:rPr lang="sk-SK" sz="2000" b="1" dirty="0" smtClean="0"/>
              <a:t>: </a:t>
            </a:r>
            <a:r>
              <a:rPr lang="sk-SK" sz="2000" dirty="0"/>
              <a:t>Finančná </a:t>
            </a:r>
            <a:r>
              <a:rPr lang="sk-SK" sz="2000" dirty="0" smtClean="0"/>
              <a:t>analýza </a:t>
            </a:r>
            <a:r>
              <a:rPr lang="sk-SK" sz="1600" dirty="0" smtClean="0"/>
              <a:t>(ak relevantné) (formulár)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/>
              <a:t>Všetky prílohy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sa predkladajú elektronicky cez ITMS2014+ </a:t>
            </a:r>
            <a:r>
              <a:rPr lang="sk-SK" sz="1600" dirty="0" smtClean="0"/>
              <a:t>(okrem príloh, ktoré z technických príčin nie je takto možné predložiť – listinne )</a:t>
            </a:r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4876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Národný projekt „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predprimárne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vzdelávanie“</a:t>
            </a:r>
            <a:endParaRPr lang="sk-SK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Oprávnený prijímateľ: </a:t>
            </a:r>
            <a:r>
              <a:rPr lang="sk-SK" sz="2000" dirty="0" smtClean="0"/>
              <a:t>Úrad splnomocnenca pre rómske komunity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/>
              <a:t>Oprávnené obce: </a:t>
            </a:r>
            <a:r>
              <a:rPr lang="sk-SK" sz="2000" dirty="0"/>
              <a:t>150 </a:t>
            </a:r>
            <a:r>
              <a:rPr lang="sk-SK" sz="2000" dirty="0" smtClean="0"/>
              <a:t>obcí z Atlasu 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Otvorená výzva:  </a:t>
            </a:r>
            <a:r>
              <a:rPr lang="sk-SK" sz="2000" dirty="0" smtClean="0"/>
              <a:t>v súčasnosti zapojených cca 100 obcí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Doba realizácie: </a:t>
            </a:r>
            <a:r>
              <a:rPr lang="sk-SK" sz="2000" dirty="0" smtClean="0"/>
              <a:t>31.10.2020</a:t>
            </a:r>
          </a:p>
          <a:p>
            <a:pPr marL="0" indent="0">
              <a:buNone/>
            </a:pPr>
            <a:endParaRPr lang="sk-SK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 smtClean="0"/>
              <a:t>Je možné </a:t>
            </a:r>
            <a:r>
              <a:rPr lang="sk-SK" sz="2000" dirty="0" err="1" smtClean="0"/>
              <a:t>prefinancovať</a:t>
            </a:r>
            <a:r>
              <a:rPr lang="sk-SK" sz="2000" dirty="0" smtClean="0"/>
              <a:t> </a:t>
            </a:r>
            <a:r>
              <a:rPr lang="sk-SK" sz="2000" dirty="0" err="1" smtClean="0"/>
              <a:t>inkluzívny</a:t>
            </a:r>
            <a:r>
              <a:rPr lang="sk-SK" sz="2000" dirty="0" smtClean="0"/>
              <a:t> tím: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Asistent učiteľa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Odborný zamestnanec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b="1" dirty="0" smtClean="0"/>
              <a:t>Koordinátor </a:t>
            </a:r>
            <a:r>
              <a:rPr lang="sk-SK" sz="2000" b="1" dirty="0" err="1" smtClean="0"/>
              <a:t>inkluzívneho</a:t>
            </a:r>
            <a:r>
              <a:rPr lang="sk-SK" sz="2000" b="1" dirty="0" smtClean="0"/>
              <a:t> vzdelávania</a:t>
            </a:r>
            <a:endParaRPr lang="sk-SK" sz="2000" b="1" dirty="0"/>
          </a:p>
          <a:p>
            <a:pPr>
              <a:buFont typeface="Arial" panose="020B0604020202020204" pitchFamily="34" charset="0"/>
              <a:buChar char="•"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31741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Výzva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– informácie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OPLZ</a:t>
            </a:r>
            <a:endParaRPr lang="sk-SK" sz="18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Odbor inklúzie marginalizovaných rómskych komunít</a:t>
            </a: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juraj.gmiterko@minv.sk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</a:t>
            </a:r>
            <a:r>
              <a:rPr lang="sk-SK" sz="1600" dirty="0" smtClean="0"/>
              <a:t>023</a:t>
            </a:r>
            <a:endParaRPr lang="sk-SK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</a:t>
            </a:r>
            <a:r>
              <a:rPr lang="sk-SK" sz="1600" dirty="0" smtClean="0"/>
              <a:t>110</a:t>
            </a:r>
          </a:p>
          <a:p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.      </a:t>
            </a:r>
            <a:r>
              <a:rPr lang="sk-SK" sz="1600" dirty="0"/>
              <a:t>+421 2 509 45 </a:t>
            </a:r>
            <a:r>
              <a:rPr lang="sk-SK" sz="1600" dirty="0" smtClean="0"/>
              <a:t>112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7"/>
              </a:rPr>
              <a:t>.fejes@minv.sk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116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 2014+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113</a:t>
            </a:r>
            <a:endParaRPr lang="sk-SK" sz="1800" dirty="0"/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8"/>
              </a:rPr>
              <a:t>jozef.rosko@minv.sk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OPLZ-PO6-SC612-2018-1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(škôlky)</a:t>
            </a:r>
            <a:r>
              <a:rPr lang="sk-SK" sz="20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16182"/>
              </p:ext>
            </p:extLst>
          </p:nvPr>
        </p:nvGraphicFramePr>
        <p:xfrm>
          <a:off x="682625" y="1341438"/>
          <a:ext cx="9693275" cy="42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Dokument" r:id="rId5" imgW="5934397" imgH="2598201" progId="Word.Document.12">
                  <p:embed/>
                </p:oleObj>
              </mc:Choice>
              <mc:Fallback>
                <p:oleObj name="Dokument" r:id="rId5" imgW="5934397" imgH="25982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2625" y="1341438"/>
                        <a:ext cx="9693275" cy="425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OPLZ-PO6-SC612-2018-1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(škôlky)</a:t>
            </a:r>
            <a:r>
              <a:rPr lang="sk-SK" sz="20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Dátum vyhlásenia:       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09.10.2018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Celková alokácia:          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25 000 000,00 EUR 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(</a:t>
            </a:r>
            <a:r>
              <a:rPr lang="sk-SK" sz="2000" smtClean="0">
                <a:ea typeface="Verdana" panose="020B0604030504040204" pitchFamily="34" charset="0"/>
                <a:cs typeface="Arial" pitchFamily="34" charset="0"/>
              </a:rPr>
              <a:t>EÚ zdroje)</a:t>
            </a:r>
            <a:endParaRPr lang="sk-SK" sz="20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900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900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u="sng" dirty="0"/>
              <a:t>Alokácia </a:t>
            </a:r>
            <a:r>
              <a:rPr lang="sk-SK" sz="2000" u="sng" dirty="0" smtClean="0"/>
              <a:t>A </a:t>
            </a:r>
            <a:r>
              <a:rPr lang="sk-SK" sz="2000" dirty="0" smtClean="0"/>
              <a:t>(150 obcí):                 15 </a:t>
            </a:r>
            <a:r>
              <a:rPr lang="sk-SK" sz="2000" dirty="0"/>
              <a:t>000 000 EUR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u="sng" dirty="0" smtClean="0"/>
              <a:t>Alokácia B </a:t>
            </a:r>
            <a:r>
              <a:rPr lang="sk-SK" sz="2000" dirty="0" smtClean="0"/>
              <a:t>(mimo 150 </a:t>
            </a:r>
            <a:r>
              <a:rPr lang="sk-SK" sz="2000" dirty="0"/>
              <a:t>obcí):     </a:t>
            </a:r>
            <a:r>
              <a:rPr lang="sk-SK" sz="2000" dirty="0" smtClean="0"/>
              <a:t> 10 </a:t>
            </a:r>
            <a:r>
              <a:rPr lang="sk-SK" sz="2000" dirty="0"/>
              <a:t>000 000 EUR </a:t>
            </a:r>
            <a:endParaRPr lang="sk-SK" sz="2000" dirty="0" smtClean="0"/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800" dirty="0" smtClean="0"/>
              <a:t>  </a:t>
            </a:r>
            <a:endParaRPr lang="sk-SK" sz="800" dirty="0"/>
          </a:p>
          <a:p>
            <a:pPr marL="0" indent="0">
              <a:buNone/>
            </a:pPr>
            <a:r>
              <a:rPr lang="sk-SK" sz="2000" u="sng" dirty="0"/>
              <a:t>Uzavretie 1. </a:t>
            </a:r>
            <a:r>
              <a:rPr lang="sk-SK" sz="2000" u="sng" dirty="0" smtClean="0"/>
              <a:t>kola</a:t>
            </a:r>
            <a:r>
              <a:rPr lang="sk-SK" sz="2000" dirty="0" smtClean="0"/>
              <a:t>:     </a:t>
            </a:r>
            <a:r>
              <a:rPr lang="sk-SK" sz="2000" b="1" dirty="0" smtClean="0"/>
              <a:t>06.11.2018</a:t>
            </a:r>
            <a:endParaRPr lang="sk-SK" sz="2000" b="1" dirty="0"/>
          </a:p>
          <a:p>
            <a:pPr marL="0" indent="0">
              <a:buNone/>
            </a:pPr>
            <a:r>
              <a:rPr lang="sk-SK" sz="2000" u="sng" dirty="0"/>
              <a:t>Uzavretie 2. </a:t>
            </a:r>
            <a:r>
              <a:rPr lang="sk-SK" sz="2000" u="sng" dirty="0" smtClean="0"/>
              <a:t>kola</a:t>
            </a:r>
            <a:r>
              <a:rPr lang="sk-SK" sz="2000" dirty="0" smtClean="0"/>
              <a:t>:     </a:t>
            </a:r>
            <a:r>
              <a:rPr lang="sk-SK" sz="2000" b="1" dirty="0"/>
              <a:t>22.02.2019</a:t>
            </a:r>
          </a:p>
          <a:p>
            <a:pPr marL="0" indent="0">
              <a:buNone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2000" b="1" dirty="0" smtClean="0"/>
              <a:t> 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výziev: </a:t>
            </a:r>
            <a:endParaRPr lang="sk-SK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Výstavba predškolských zariadení v obciach s prítomnosťou MRK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Rekonštrukcia predškolských zariadení s dôrazom na rozšírenie kapacity v obciach s prítomnosťou MRK</a:t>
            </a:r>
          </a:p>
          <a:p>
            <a:pPr marL="0" indent="0">
              <a:buNone/>
            </a:pPr>
            <a:r>
              <a:rPr lang="sk-SK" sz="2000" dirty="0"/>
              <a:t>  </a:t>
            </a: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1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OPLZ-PO6-SC612-2018-1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(škôlky)</a:t>
            </a:r>
            <a:r>
              <a:rPr lang="sk-SK" sz="20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dirty="0"/>
              <a:t>Nenávratný finančný príspevok (NFP): </a:t>
            </a:r>
            <a:r>
              <a:rPr lang="sk-SK" sz="2000" dirty="0" smtClean="0"/>
              <a:t>      </a:t>
            </a:r>
            <a:r>
              <a:rPr lang="sk-SK" sz="2000" b="1" dirty="0" smtClean="0"/>
              <a:t>95%</a:t>
            </a:r>
          </a:p>
          <a:p>
            <a:pPr marL="0" indent="0">
              <a:buNone/>
            </a:pPr>
            <a:r>
              <a:rPr lang="sk-SK" sz="2000" b="1" dirty="0" smtClean="0"/>
              <a:t>	        </a:t>
            </a:r>
            <a:r>
              <a:rPr lang="sk-SK" sz="2000" dirty="0" smtClean="0"/>
              <a:t>Spolufinancovanie obce:       </a:t>
            </a:r>
            <a:r>
              <a:rPr lang="sk-SK" sz="2000" dirty="0"/>
              <a:t> </a:t>
            </a:r>
            <a:r>
              <a:rPr lang="sk-SK" sz="2000" dirty="0" smtClean="0"/>
              <a:t> </a:t>
            </a:r>
            <a:r>
              <a:rPr lang="sk-SK" sz="2000" b="1" dirty="0" smtClean="0"/>
              <a:t>5</a:t>
            </a:r>
            <a:r>
              <a:rPr lang="sk-SK" sz="2000" b="1" dirty="0"/>
              <a:t>%</a:t>
            </a:r>
          </a:p>
          <a:p>
            <a:pPr marL="0" indent="0">
              <a:buNone/>
            </a:pPr>
            <a:endParaRPr lang="sk-SK" sz="2000" b="1" dirty="0"/>
          </a:p>
          <a:p>
            <a:pPr marL="0" indent="0">
              <a:buNone/>
            </a:pPr>
            <a:r>
              <a:rPr lang="sk-SK" sz="2000" dirty="0"/>
              <a:t>Minimálna výška NFP: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nestanovuje sa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dirty="0" smtClean="0"/>
              <a:t>Maximálna </a:t>
            </a:r>
            <a:r>
              <a:rPr lang="sk-SK" sz="2000" dirty="0"/>
              <a:t>výška NFP</a:t>
            </a:r>
            <a:r>
              <a:rPr lang="sk-SK" sz="2000" dirty="0" smtClean="0"/>
              <a:t>: </a:t>
            </a:r>
            <a:r>
              <a:rPr lang="sk-SK" sz="2000" b="1" dirty="0" smtClean="0"/>
              <a:t>1 900 000,00 EUR</a:t>
            </a:r>
            <a:endParaRPr lang="sk-SK" sz="900" b="1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dirty="0" smtClean="0"/>
              <a:t>Celkové oprávnené výdavky (COV): </a:t>
            </a:r>
            <a:r>
              <a:rPr lang="sk-SK" sz="2000" b="1" dirty="0" smtClean="0"/>
              <a:t>max. 2 000 000,00 EUR</a:t>
            </a:r>
          </a:p>
          <a:p>
            <a:pPr marL="0" indent="0">
              <a:buNone/>
            </a:pPr>
            <a:r>
              <a:rPr lang="sk-SK" sz="2000" dirty="0" smtClean="0"/>
              <a:t>Oprávnení </a:t>
            </a:r>
            <a:r>
              <a:rPr lang="sk-SK" sz="2000" dirty="0"/>
              <a:t>žiadatelia: </a:t>
            </a:r>
            <a:r>
              <a:rPr lang="sk-SK" sz="2000" b="1" dirty="0"/>
              <a:t>1043 obcí </a:t>
            </a:r>
            <a:r>
              <a:rPr lang="sk-SK" sz="2000" dirty="0"/>
              <a:t>– </a:t>
            </a:r>
            <a:r>
              <a:rPr lang="sk-SK" sz="1800" dirty="0"/>
              <a:t>Atlas rómskych komunít (bez BA kraja)</a:t>
            </a:r>
          </a:p>
          <a:p>
            <a:pPr marL="0" indent="0">
              <a:buNone/>
            </a:pPr>
            <a:r>
              <a:rPr lang="sk-SK" sz="2000" dirty="0" smtClean="0"/>
              <a:t>  </a:t>
            </a:r>
            <a:endParaRPr lang="sk-SK" sz="2000" dirty="0"/>
          </a:p>
          <a:p>
            <a:pPr marL="0" indent="0">
              <a:buNone/>
            </a:pPr>
            <a:r>
              <a:rPr lang="sk-SK" sz="2000" dirty="0"/>
              <a:t>Spôsob financovania: </a:t>
            </a:r>
            <a:r>
              <a:rPr lang="sk-SK" sz="2000" b="1" dirty="0"/>
              <a:t>- </a:t>
            </a:r>
            <a:r>
              <a:rPr lang="sk-SK" sz="2000" b="1" dirty="0" err="1"/>
              <a:t>predfinancovanie</a:t>
            </a:r>
            <a:endParaRPr lang="sk-SK" sz="2000" b="1" dirty="0"/>
          </a:p>
          <a:p>
            <a:pPr marL="0" indent="0">
              <a:buNone/>
            </a:pPr>
            <a:r>
              <a:rPr lang="sk-SK" sz="2000" b="1" dirty="0" smtClean="0"/>
              <a:t>		       - refundácia</a:t>
            </a:r>
          </a:p>
          <a:p>
            <a:pPr marL="0" indent="0">
              <a:buNone/>
            </a:pPr>
            <a:endParaRPr lang="sk-SK" sz="800" dirty="0" smtClean="0"/>
          </a:p>
          <a:p>
            <a:pPr marL="0" indent="0">
              <a:buNone/>
            </a:pPr>
            <a:r>
              <a:rPr lang="sk-SK" sz="2000" dirty="0" smtClean="0"/>
              <a:t>Oprávnené </a:t>
            </a:r>
            <a:r>
              <a:rPr lang="sk-SK" sz="2000" dirty="0"/>
              <a:t>územie: územie obcí </a:t>
            </a:r>
            <a:r>
              <a:rPr lang="sk-SK" sz="2000" dirty="0" smtClean="0"/>
              <a:t>oprávnených žiadateľov</a:t>
            </a:r>
            <a:endParaRPr lang="sk-SK" sz="2000" dirty="0"/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Porovnanie výziev</a:t>
            </a:r>
            <a:endParaRPr lang="sk-SK" sz="2000" dirty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78318"/>
              </p:ext>
            </p:extLst>
          </p:nvPr>
        </p:nvGraphicFramePr>
        <p:xfrm>
          <a:off x="683568" y="764704"/>
          <a:ext cx="7643192" cy="5128400"/>
        </p:xfrm>
        <a:graphic>
          <a:graphicData uri="http://schemas.openxmlformats.org/drawingml/2006/table">
            <a:tbl>
              <a:tblPr firstRow="1" firstCol="1" bandRow="1"/>
              <a:tblGrid>
                <a:gridCol w="3717009"/>
                <a:gridCol w="3926183"/>
              </a:tblGrid>
              <a:tr h="334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2016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(stará)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2018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(nová)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</a:tr>
              <a:tr h="584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30%</a:t>
                      </a: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plánovanej kapacity pre deti z MRK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20%</a:t>
                      </a: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plánovanej kapacity pre deti z MRK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Nižšie benchmarky na 1 dieťa (COV)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Vyššie benchmarky na 1 dieťa (stavebné práce)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Významná obnova budovy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Úspora energie min. 12,5 kWh/m</a:t>
                      </a:r>
                      <a:r>
                        <a:rPr lang="sk-SK" sz="18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sk-SK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Nemožnosť predložiť ŽoNFP s rovnakým predmetom projektu v rámci inej výzvy/dotácie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Vyšší počet povinných príloh (19)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Nižší počet povinných príloh (10)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Administratívna náročnosť: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Všetky dokumenty listinne v 3 vyhotoveniach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Znížená administratívna náročnosť: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Predkladanie príloh cez ITMS2014+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8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Zložité rozdelenie interného a externého manažmentu, procesu VO (</a:t>
                      </a:r>
                      <a:r>
                        <a:rPr lang="sk-SK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priame a nepriame výdavky</a:t>
                      </a:r>
                      <a:r>
                        <a:rPr lang="sk-SK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Interný a externý manažment, proces VO len </a:t>
                      </a: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nepriame výdavky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Ďalšie podmienky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poskytnutia príspevku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Žiadateľ </a:t>
            </a:r>
            <a:r>
              <a:rPr lang="sk-SK" sz="2000" b="1" dirty="0"/>
              <a:t>nesmie: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byť dlžníkom na daniach, zdravotnom a sociálnom poistení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byť v nútenej správe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byť nelegálny zamestnávateľ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štatutár a ani splnomocnená osoba odsúdený za trestný </a:t>
            </a:r>
            <a:r>
              <a:rPr lang="sk-SK" sz="2000" dirty="0" smtClean="0"/>
              <a:t>čin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  <a:r>
              <a:rPr lang="sk-SK" sz="2000" dirty="0" smtClean="0"/>
              <a:t>- ukončiť fyzickú realizáciu HAP pred predložením </a:t>
            </a:r>
            <a:r>
              <a:rPr lang="sk-SK" sz="2000" dirty="0" err="1" smtClean="0"/>
              <a:t>ŽoNFP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Žiadateľ musí preukázať: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spôsobilosť na spolufinancovanie projektu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schválený Program rozvoja obce a 		   	  	  územnoplánovaciu dokumentáciu, ak </a:t>
            </a:r>
            <a:r>
              <a:rPr lang="sk-SK" sz="2000" dirty="0" smtClean="0"/>
              <a:t>relevantné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Žiadateľ musí </a:t>
            </a:r>
            <a:r>
              <a:rPr lang="sk-SK" sz="2000" b="1" dirty="0" smtClean="0"/>
              <a:t>mať:</a:t>
            </a: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</a:t>
            </a:r>
            <a:r>
              <a:rPr lang="sk-SK" sz="2000" dirty="0" smtClean="0"/>
              <a:t>vysporiadané majetkovo-právne vzťahy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  <a:r>
              <a:rPr lang="sk-SK" sz="2000" dirty="0" smtClean="0"/>
              <a:t>- povolenie na realizáciu stavby, ak relevantné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6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Ďalšie podmienky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poskytnutia príspevku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Projekty musia byť:</a:t>
            </a: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	</a:t>
            </a:r>
            <a:r>
              <a:rPr lang="sk-SK" sz="2000" dirty="0"/>
              <a:t>- </a:t>
            </a:r>
            <a:r>
              <a:rPr lang="sk-SK" sz="2000" dirty="0" smtClean="0"/>
              <a:t>v súlade so zákonom č. 24/2006 (EIA)</a:t>
            </a: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v súlade so zákonom </a:t>
            </a:r>
            <a:r>
              <a:rPr lang="sk-SK" sz="2000" dirty="0" smtClean="0"/>
              <a:t>č. 543/2002 (NATURA2000)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- v súlade so zákonom č. </a:t>
            </a:r>
            <a:r>
              <a:rPr lang="sk-SK" sz="2000" dirty="0" smtClean="0"/>
              <a:t>555/2005 </a:t>
            </a:r>
            <a:r>
              <a:rPr lang="sk-SK" sz="2000" spc="-100" dirty="0" smtClean="0"/>
              <a:t>(Energetická hospodárnosť  budov)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  <a:r>
              <a:rPr lang="sk-SK" sz="2000" dirty="0" smtClean="0"/>
              <a:t>   </a:t>
            </a:r>
            <a:r>
              <a:rPr lang="sk-SK" sz="2000" u="sng" dirty="0" smtClean="0"/>
              <a:t>rekonštrukcia</a:t>
            </a:r>
            <a:r>
              <a:rPr lang="sk-SK" sz="2000" dirty="0" smtClean="0"/>
              <a:t>: </a:t>
            </a:r>
            <a:r>
              <a:rPr lang="sk-SK" sz="2000" b="1" dirty="0" smtClean="0"/>
              <a:t>úspora energie min. 12,5 kWh/(m</a:t>
            </a:r>
            <a:r>
              <a:rPr lang="sk-SK" sz="2000" b="1" baseline="30000" dirty="0" smtClean="0"/>
              <a:t>2</a:t>
            </a:r>
            <a:r>
              <a:rPr lang="sk-SK" sz="2000" b="1" dirty="0" smtClean="0"/>
              <a:t>.rok)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  <a:r>
              <a:rPr lang="sk-SK" sz="2000" dirty="0" smtClean="0"/>
              <a:t>- v súlade s princípmi 3D </a:t>
            </a:r>
            <a:r>
              <a:rPr lang="sk-SK" sz="1600" dirty="0" smtClean="0"/>
              <a:t>(</a:t>
            </a:r>
            <a:r>
              <a:rPr lang="sk-SK" sz="1600" dirty="0" err="1" smtClean="0"/>
              <a:t>desegregácia</a:t>
            </a:r>
            <a:r>
              <a:rPr lang="sk-SK" sz="1600" dirty="0" smtClean="0"/>
              <a:t>, </a:t>
            </a:r>
            <a:r>
              <a:rPr lang="sk-SK" sz="1600" dirty="0" err="1" smtClean="0"/>
              <a:t>degetoizácia</a:t>
            </a:r>
            <a:r>
              <a:rPr lang="sk-SK" sz="1600" dirty="0" smtClean="0"/>
              <a:t>, </a:t>
            </a:r>
            <a:r>
              <a:rPr lang="sk-SK" sz="1600" dirty="0" err="1" smtClean="0"/>
              <a:t>destigmátzáia</a:t>
            </a:r>
            <a:r>
              <a:rPr lang="sk-SK" sz="1600" dirty="0" smtClean="0"/>
              <a:t>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	</a:t>
            </a:r>
            <a:r>
              <a:rPr lang="sk-SK" sz="2000" dirty="0" smtClean="0"/>
              <a:t>- v súlade s povinnými merateľnými ukazovateľmi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400" u="sng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dirty="0"/>
              <a:t>			</a:t>
            </a: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3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Ďalšie podmienky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poskytnutia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príspevku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ctr" fontAlgn="auto">
              <a:spcAft>
                <a:spcPts val="0"/>
              </a:spcAft>
              <a:buNone/>
              <a:defRPr/>
            </a:pPr>
            <a:endParaRPr lang="sk-SK" sz="800" u="sng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u="sng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u="sng" dirty="0" smtClean="0"/>
              <a:t>Zriadenie novej MŠ</a:t>
            </a:r>
            <a:endParaRPr lang="sk-SK" sz="2000" u="sng" dirty="0"/>
          </a:p>
          <a:p>
            <a:pPr marL="425196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/>
              <a:t>min. </a:t>
            </a:r>
            <a:r>
              <a:rPr lang="sk-SK" sz="2000" b="1" dirty="0" smtClean="0"/>
              <a:t>20% </a:t>
            </a:r>
            <a:r>
              <a:rPr lang="sk-SK" sz="2000" dirty="0" smtClean="0"/>
              <a:t>plánovanej kapacity pre </a:t>
            </a:r>
            <a:r>
              <a:rPr lang="sk-SK" sz="2000" b="1" dirty="0" smtClean="0"/>
              <a:t>deti z MRK</a:t>
            </a: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u="sng" dirty="0"/>
              <a:t>Rozšírenie existujúcej MŠ</a:t>
            </a:r>
            <a:r>
              <a:rPr lang="sk-SK" sz="1600" b="1" dirty="0"/>
              <a:t>	</a:t>
            </a: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/>
              <a:t>min. </a:t>
            </a:r>
            <a:r>
              <a:rPr lang="sk-SK" sz="2000" b="1" dirty="0" smtClean="0"/>
              <a:t>30</a:t>
            </a:r>
            <a:r>
              <a:rPr lang="sk-SK" sz="2000" b="1" dirty="0"/>
              <a:t>% </a:t>
            </a:r>
            <a:r>
              <a:rPr lang="sk-SK" sz="2000" dirty="0" smtClean="0"/>
              <a:t>nárast </a:t>
            </a:r>
            <a:r>
              <a:rPr lang="sk-SK" sz="2000" b="1" dirty="0" smtClean="0"/>
              <a:t>pôvodnej </a:t>
            </a:r>
            <a:r>
              <a:rPr lang="sk-SK" sz="2000" dirty="0" smtClean="0"/>
              <a:t>kapacity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/>
              <a:t>m</a:t>
            </a:r>
            <a:r>
              <a:rPr lang="sk-SK" sz="2000" dirty="0" smtClean="0"/>
              <a:t>in.</a:t>
            </a:r>
            <a:r>
              <a:rPr lang="sk-SK" sz="2000" b="1" dirty="0" smtClean="0"/>
              <a:t> </a:t>
            </a:r>
            <a:r>
              <a:rPr lang="sk-SK" sz="2000" b="1" dirty="0"/>
              <a:t>20% plánovanej</a:t>
            </a:r>
            <a:r>
              <a:rPr lang="sk-SK" sz="2000" dirty="0"/>
              <a:t> kapacity pre </a:t>
            </a:r>
            <a:r>
              <a:rPr lang="sk-SK" sz="2000" b="1" dirty="0"/>
              <a:t>deti z </a:t>
            </a:r>
            <a:r>
              <a:rPr lang="sk-SK" sz="2000" b="1" dirty="0" smtClean="0"/>
              <a:t>MRK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u="sng" dirty="0" smtClean="0"/>
              <a:t>Obdobie udržateľnosti – 5 rokov po ukončení projektu</a:t>
            </a:r>
            <a:r>
              <a:rPr lang="sk-SK" sz="2000" dirty="0"/>
              <a:t>		</a:t>
            </a:r>
            <a:endParaRPr lang="sk-SK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b="1" spc="-15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sk-SK" sz="2000" dirty="0" smtClean="0"/>
              <a:t>min</a:t>
            </a:r>
            <a:r>
              <a:rPr lang="sk-SK" sz="2000" dirty="0"/>
              <a:t>. </a:t>
            </a:r>
            <a:r>
              <a:rPr lang="sk-SK" sz="2000" b="1" dirty="0"/>
              <a:t>15% detí z MRK </a:t>
            </a:r>
            <a:r>
              <a:rPr lang="sk-SK" sz="2000" dirty="0" smtClean="0"/>
              <a:t>zo všetkých detí za každý sledovaný rok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/>
              <a:t>m</a:t>
            </a:r>
            <a:r>
              <a:rPr lang="sk-SK" sz="2000" dirty="0" smtClean="0"/>
              <a:t>in. </a:t>
            </a:r>
            <a:r>
              <a:rPr lang="sk-SK" sz="2000" b="1" dirty="0" smtClean="0"/>
              <a:t>20% detí z MRK </a:t>
            </a:r>
            <a:r>
              <a:rPr lang="sk-SK" sz="2000" dirty="0" smtClean="0"/>
              <a:t>z</a:t>
            </a:r>
            <a:r>
              <a:rPr lang="sk-SK" sz="2000" b="1" dirty="0" smtClean="0"/>
              <a:t> </a:t>
            </a:r>
            <a:r>
              <a:rPr lang="sk-SK" sz="2000" dirty="0" smtClean="0"/>
              <a:t>celkového počtu detí za celú dobu udržateľnosti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4697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Aktivity a </a:t>
            </a:r>
            <a:r>
              <a:rPr lang="sk-SK" sz="2000" b="1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na stavebné práce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1689"/>
              </p:ext>
            </p:extLst>
          </p:nvPr>
        </p:nvGraphicFramePr>
        <p:xfrm>
          <a:off x="323528" y="908720"/>
          <a:ext cx="8560555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kument" r:id="rId5" imgW="5863689" imgH="3403323" progId="Word.Document.12">
                  <p:embed/>
                </p:oleObj>
              </mc:Choice>
              <mc:Fallback>
                <p:oleObj name="Dokument" r:id="rId5" imgW="5863689" imgH="34033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528" y="908720"/>
                        <a:ext cx="8560555" cy="496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8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2924</TotalTime>
  <Words>417</Words>
  <Application>Microsoft Office PowerPoint</Application>
  <PresentationFormat>Prezentácia na obrazovke (4:3)</PresentationFormat>
  <Paragraphs>258</Paragraphs>
  <Slides>16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5" baseType="lpstr">
      <vt:lpstr>Arial</vt:lpstr>
      <vt:lpstr>Calibri</vt:lpstr>
      <vt:lpstr>Times New Roman</vt:lpstr>
      <vt:lpstr>Verdana</vt:lpstr>
      <vt:lpstr>WenQuanYi Zen Hei</vt:lpstr>
      <vt:lpstr>Wingdings</vt:lpstr>
      <vt:lpstr>Motív Office</vt:lpstr>
      <vt:lpstr>1_Motív Office</vt:lpstr>
      <vt:lpstr>Dokument</vt:lpstr>
      <vt:lpstr>OPERAČNÝ PROGRAM  ĽUDSKÉ ZDROJE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219</cp:revision>
  <dcterms:created xsi:type="dcterms:W3CDTF">2015-06-03T20:40:01Z</dcterms:created>
  <dcterms:modified xsi:type="dcterms:W3CDTF">2018-11-08T14:56:07Z</dcterms:modified>
</cp:coreProperties>
</file>